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1" r:id="rId2"/>
    <p:sldId id="256" r:id="rId3"/>
    <p:sldId id="257" r:id="rId4"/>
    <p:sldId id="263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2" r:id="rId14"/>
    <p:sldId id="273" r:id="rId15"/>
    <p:sldId id="274" r:id="rId16"/>
  </p:sldIdLst>
  <p:sldSz cx="9144000" cy="5143500" type="screen16x9"/>
  <p:notesSz cx="6669088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 snapToObjects="1">
      <p:cViewPr varScale="1">
        <p:scale>
          <a:sx n="137" d="100"/>
          <a:sy n="137" d="100"/>
        </p:scale>
        <p:origin x="96" y="30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jpeg>
</file>

<file path=ppt/media/image12.pn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F8E752-8577-4381-AEA8-1EEB283B2D99}" type="datetimeFigureOut">
              <a:rPr lang="nb-NO" smtClean="0"/>
              <a:t>31.10.2016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73063" y="1233488"/>
            <a:ext cx="5922962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66909" y="4751219"/>
            <a:ext cx="533527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889938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777607" y="9377317"/>
            <a:ext cx="2889938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55D3E-4A61-4F39-9A76-B715CC5100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65805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851324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70601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275763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12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937273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81460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14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170686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15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121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9609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163162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4849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28431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50980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99040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66042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55D3E-4A61-4F39-9A76-B715CC51005C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22966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52400" y="165100"/>
            <a:ext cx="8832760" cy="463889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288" y="2042319"/>
            <a:ext cx="4316012" cy="1551781"/>
          </a:xfrm>
        </p:spPr>
        <p:txBody>
          <a:bodyPr anchor="b"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7288" y="3924300"/>
            <a:ext cx="4316012" cy="533400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0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E912234-DE0C-F648-8277-10106ADB5BCE}" type="datetimeFigureOut">
              <a:rPr lang="en-US" smtClean="0"/>
              <a:pPr/>
              <a:t>10/31/2016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8385D78-4187-AD4C-B928-A8579EE9A756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5156200" y="219282"/>
            <a:ext cx="3829050" cy="4584493"/>
          </a:xfrm>
          <a:solidFill>
            <a:srgbClr val="7E9492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94536" y="3773506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ogo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7288" y="508001"/>
            <a:ext cx="2489200" cy="498514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154070" y="165723"/>
            <a:ext cx="8831090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02726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ic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2400" y="165100"/>
            <a:ext cx="4832260" cy="4638897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703" y="428161"/>
            <a:ext cx="4093697" cy="857250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853" y="1594843"/>
            <a:ext cx="4162547" cy="285015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153314" y="165723"/>
            <a:ext cx="4831346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5156110" y="165100"/>
            <a:ext cx="3829050" cy="4638675"/>
          </a:xfrm>
          <a:solidFill>
            <a:srgbClr val="7E9492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503703" y="1335106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2421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4152900" y="165100"/>
            <a:ext cx="4832260" cy="4638897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4203" y="428161"/>
            <a:ext cx="4093697" cy="857250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35353" y="1594843"/>
            <a:ext cx="4162547" cy="285015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4153814" y="165723"/>
            <a:ext cx="4831346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04203" y="1335106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 userDrawn="1"/>
        </p:nvSpPr>
        <p:spPr>
          <a:xfrm>
            <a:off x="152400" y="165100"/>
            <a:ext cx="3829050" cy="463889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3" hasCustomPrompt="1"/>
          </p:nvPr>
        </p:nvSpPr>
        <p:spPr>
          <a:xfrm>
            <a:off x="152400" y="165100"/>
            <a:ext cx="3829050" cy="463867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nb-NO" dirty="0" smtClean="0"/>
              <a:t>Graph / </a:t>
            </a:r>
            <a:r>
              <a:rPr lang="nb-NO" dirty="0" err="1" smtClean="0"/>
              <a:t>Smartart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991266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Graph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2400" y="165100"/>
            <a:ext cx="4832260" cy="4638897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703" y="428161"/>
            <a:ext cx="4093697" cy="857250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853" y="1594843"/>
            <a:ext cx="4162547" cy="285015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153314" y="165723"/>
            <a:ext cx="4831346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503703" y="1335106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>
          <a:xfrm>
            <a:off x="5156110" y="165100"/>
            <a:ext cx="3829050" cy="463889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Content Placeholder 17"/>
          <p:cNvSpPr>
            <a:spLocks noGrp="1"/>
          </p:cNvSpPr>
          <p:nvPr>
            <p:ph sz="quarter" idx="13" hasCustomPrompt="1"/>
          </p:nvPr>
        </p:nvSpPr>
        <p:spPr>
          <a:xfrm>
            <a:off x="5156110" y="165100"/>
            <a:ext cx="3829050" cy="463867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nb-NO" dirty="0" smtClean="0"/>
              <a:t>Graph / </a:t>
            </a:r>
            <a:r>
              <a:rPr lang="nb-NO" dirty="0" err="1" smtClean="0"/>
              <a:t>Smartart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296329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2400" y="165100"/>
            <a:ext cx="8832760" cy="4638897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154070" y="165723"/>
            <a:ext cx="8831090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52400" y="219075"/>
            <a:ext cx="8832850" cy="4584700"/>
          </a:xfrm>
          <a:solidFill>
            <a:srgbClr val="BCCCD1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310158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r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2400" y="165100"/>
            <a:ext cx="8832760" cy="4638897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54070" y="219282"/>
            <a:ext cx="8831090" cy="4584715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1">
                <a:latin typeface="Times New Roman"/>
                <a:cs typeface="Times New Roman"/>
              </a:defRPr>
            </a:lvl1pPr>
          </a:lstStyle>
          <a:p>
            <a:pPr lvl="0"/>
            <a:r>
              <a:rPr lang="nb-NO" dirty="0" smtClean="0"/>
              <a:t>«</a:t>
            </a:r>
            <a:r>
              <a:rPr lang="nb-NO" dirty="0" err="1" smtClean="0"/>
              <a:t>Quote</a:t>
            </a:r>
            <a:r>
              <a:rPr lang="nb-NO" dirty="0" smtClean="0"/>
              <a:t>»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154070" y="165723"/>
            <a:ext cx="8831090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56504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154070" y="165723"/>
            <a:ext cx="2880000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Rectangle 10"/>
          <p:cNvSpPr/>
          <p:nvPr userDrawn="1"/>
        </p:nvSpPr>
        <p:spPr>
          <a:xfrm>
            <a:off x="6105160" y="165723"/>
            <a:ext cx="2880000" cy="53559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Rectangle 11"/>
          <p:cNvSpPr/>
          <p:nvPr userDrawn="1"/>
        </p:nvSpPr>
        <p:spPr>
          <a:xfrm>
            <a:off x="3129615" y="165723"/>
            <a:ext cx="2880000" cy="5355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52400" y="219075"/>
            <a:ext cx="2881670" cy="1495734"/>
          </a:xfrm>
          <a:solidFill>
            <a:srgbClr val="BCCCD1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3127945" y="219075"/>
            <a:ext cx="2881670" cy="1495734"/>
          </a:xfrm>
          <a:solidFill>
            <a:srgbClr val="BCCCD1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sp>
        <p:nvSpPr>
          <p:cNvPr id="15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103490" y="219075"/>
            <a:ext cx="2881670" cy="1495734"/>
          </a:xfrm>
          <a:solidFill>
            <a:srgbClr val="BCCCD1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154071" y="1803709"/>
            <a:ext cx="2880000" cy="285015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17" name="Content Placeholder 2"/>
          <p:cNvSpPr>
            <a:spLocks noGrp="1"/>
          </p:cNvSpPr>
          <p:nvPr>
            <p:ph idx="16"/>
          </p:nvPr>
        </p:nvSpPr>
        <p:spPr>
          <a:xfrm>
            <a:off x="3129615" y="1803709"/>
            <a:ext cx="2880000" cy="285015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18" name="Content Placeholder 2"/>
          <p:cNvSpPr>
            <a:spLocks noGrp="1"/>
          </p:cNvSpPr>
          <p:nvPr>
            <p:ph idx="17"/>
          </p:nvPr>
        </p:nvSpPr>
        <p:spPr>
          <a:xfrm>
            <a:off x="6103490" y="1803709"/>
            <a:ext cx="2880000" cy="285015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084209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52400" y="165100"/>
            <a:ext cx="8832760" cy="46388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288" y="1244601"/>
            <a:ext cx="4316012" cy="1155700"/>
          </a:xfrm>
        </p:spPr>
        <p:txBody>
          <a:bodyPr anchor="b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7288" y="2743200"/>
            <a:ext cx="4316012" cy="533400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E912234-DE0C-F648-8277-10106ADB5BCE}" type="datetimeFigureOut">
              <a:rPr lang="en-US" smtClean="0"/>
              <a:pPr/>
              <a:t>10/31/2016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8385D78-4187-AD4C-B928-A8579EE9A756}" type="slidenum">
              <a:rPr lang="nb-NO" smtClean="0"/>
              <a:pPr/>
              <a:t>‹#›</a:t>
            </a:fld>
            <a:endParaRPr lang="nb-NO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19936" y="2582921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154070" y="165723"/>
            <a:ext cx="8831090" cy="5355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5156200" y="219282"/>
            <a:ext cx="3829050" cy="4584493"/>
          </a:xfrm>
          <a:solidFill>
            <a:srgbClr val="7E9492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910039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52400" y="165100"/>
            <a:ext cx="8832760" cy="4638897"/>
          </a:xfrm>
          <a:prstGeom prst="rect">
            <a:avLst/>
          </a:prstGeom>
          <a:solidFill>
            <a:srgbClr val="007C7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288" y="1244601"/>
            <a:ext cx="4316012" cy="1155700"/>
          </a:xfrm>
        </p:spPr>
        <p:txBody>
          <a:bodyPr anchor="b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7288" y="2743200"/>
            <a:ext cx="4316012" cy="533400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E912234-DE0C-F648-8277-10106ADB5BCE}" type="datetimeFigureOut">
              <a:rPr lang="en-US" smtClean="0"/>
              <a:pPr/>
              <a:t>10/31/2016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8385D78-4187-AD4C-B928-A8579EE9A756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5156200" y="219282"/>
            <a:ext cx="3829050" cy="4584493"/>
          </a:xfrm>
          <a:solidFill>
            <a:srgbClr val="7E9492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19936" y="2582921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154070" y="165723"/>
            <a:ext cx="8831090" cy="5355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275467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52400" y="165100"/>
            <a:ext cx="8832760" cy="4638897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288" y="1244601"/>
            <a:ext cx="4316012" cy="1155700"/>
          </a:xfrm>
        </p:spPr>
        <p:txBody>
          <a:bodyPr anchor="b"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7288" y="2743200"/>
            <a:ext cx="4316012" cy="533400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E912234-DE0C-F648-8277-10106ADB5BCE}" type="datetimeFigureOut">
              <a:rPr lang="en-US" smtClean="0"/>
              <a:pPr/>
              <a:t>10/31/2016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8385D78-4187-AD4C-B928-A8579EE9A756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5156200" y="219282"/>
            <a:ext cx="3829050" cy="4584493"/>
          </a:xfrm>
          <a:solidFill>
            <a:srgbClr val="7E9492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19936" y="2582921"/>
            <a:ext cx="323133" cy="0"/>
          </a:xfrm>
          <a:prstGeom prst="line">
            <a:avLst/>
          </a:prstGeom>
          <a:ln w="6350" cmpd="sng">
            <a:solidFill>
              <a:schemeClr val="accent4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154070" y="165723"/>
            <a:ext cx="8831090" cy="5355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943190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52400" y="165100"/>
            <a:ext cx="8832760" cy="463889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288" y="1244601"/>
            <a:ext cx="4316012" cy="1155700"/>
          </a:xfrm>
        </p:spPr>
        <p:txBody>
          <a:bodyPr anchor="b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7288" y="2743200"/>
            <a:ext cx="4316012" cy="533400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E912234-DE0C-F648-8277-10106ADB5BCE}" type="datetimeFigureOut">
              <a:rPr lang="en-US" smtClean="0"/>
              <a:pPr/>
              <a:t>10/31/2016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8385D78-4187-AD4C-B928-A8579EE9A756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5156200" y="219282"/>
            <a:ext cx="3829050" cy="4584493"/>
          </a:xfrm>
          <a:solidFill>
            <a:srgbClr val="7E9492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19936" y="2582921"/>
            <a:ext cx="323133" cy="0"/>
          </a:xfrm>
          <a:prstGeom prst="line">
            <a:avLst/>
          </a:prstGeom>
          <a:ln w="6350" cmpd="sng"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154070" y="165723"/>
            <a:ext cx="8831090" cy="5355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21883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7" name="Rectangle 6"/>
          <p:cNvSpPr/>
          <p:nvPr userDrawn="1"/>
        </p:nvSpPr>
        <p:spPr>
          <a:xfrm>
            <a:off x="154070" y="165723"/>
            <a:ext cx="8831090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56103" y="1335106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84431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52400" y="165100"/>
            <a:ext cx="8832760" cy="4638897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288" y="1244601"/>
            <a:ext cx="4316012" cy="1155700"/>
          </a:xfrm>
        </p:spPr>
        <p:txBody>
          <a:bodyPr anchor="b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7288" y="2743200"/>
            <a:ext cx="4316012" cy="533400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E912234-DE0C-F648-8277-10106ADB5BCE}" type="datetimeFigureOut">
              <a:rPr lang="en-US" smtClean="0"/>
              <a:pPr/>
              <a:t>10/31/2016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8385D78-4187-AD4C-B928-A8579EE9A756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5156200" y="219282"/>
            <a:ext cx="3829050" cy="4584493"/>
          </a:xfrm>
          <a:solidFill>
            <a:srgbClr val="7E9492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19936" y="2582921"/>
            <a:ext cx="323133" cy="0"/>
          </a:xfrm>
          <a:prstGeom prst="line">
            <a:avLst/>
          </a:prstGeom>
          <a:ln w="6350" cmpd="sng">
            <a:solidFill>
              <a:schemeClr val="accent6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154070" y="165723"/>
            <a:ext cx="8831090" cy="53559"/>
          </a:xfrm>
          <a:prstGeom prst="rect">
            <a:avLst/>
          </a:prstGeom>
          <a:solidFill>
            <a:srgbClr val="591B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33694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 + Tex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4203" y="428161"/>
            <a:ext cx="4093697" cy="857250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35353" y="1594843"/>
            <a:ext cx="4162547" cy="285015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4153814" y="165723"/>
            <a:ext cx="4831346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52400" y="165100"/>
            <a:ext cx="3829050" cy="4638675"/>
          </a:xfrm>
          <a:solidFill>
            <a:srgbClr val="7E9492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04203" y="1335106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3485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ic –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703" y="428161"/>
            <a:ext cx="4093697" cy="857250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853" y="1594843"/>
            <a:ext cx="4162547" cy="285015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153314" y="165723"/>
            <a:ext cx="4831346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5156110" y="165100"/>
            <a:ext cx="3829050" cy="4638675"/>
          </a:xfrm>
          <a:solidFill>
            <a:srgbClr val="7E9492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503703" y="1335106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7588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+ Tex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4203" y="428161"/>
            <a:ext cx="4093697" cy="857250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35353" y="1594843"/>
            <a:ext cx="4162547" cy="285015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4153814" y="165723"/>
            <a:ext cx="4831346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04203" y="1335106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 userDrawn="1"/>
        </p:nvSpPr>
        <p:spPr>
          <a:xfrm>
            <a:off x="152400" y="165100"/>
            <a:ext cx="3829050" cy="463889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3" hasCustomPrompt="1"/>
          </p:nvPr>
        </p:nvSpPr>
        <p:spPr>
          <a:xfrm>
            <a:off x="152400" y="165100"/>
            <a:ext cx="3829050" cy="463867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nb-NO" dirty="0" smtClean="0"/>
              <a:t>Graph / </a:t>
            </a:r>
            <a:r>
              <a:rPr lang="nb-NO" dirty="0" err="1" smtClean="0"/>
              <a:t>Smartart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8302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Graph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703" y="428161"/>
            <a:ext cx="4093697" cy="857250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853" y="1594843"/>
            <a:ext cx="4162547" cy="285015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153314" y="165723"/>
            <a:ext cx="4831346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503703" y="1335106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>
          <a:xfrm>
            <a:off x="5156110" y="165100"/>
            <a:ext cx="3829050" cy="463889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Content Placeholder 17"/>
          <p:cNvSpPr>
            <a:spLocks noGrp="1"/>
          </p:cNvSpPr>
          <p:nvPr>
            <p:ph sz="quarter" idx="13" hasCustomPrompt="1"/>
          </p:nvPr>
        </p:nvSpPr>
        <p:spPr>
          <a:xfrm>
            <a:off x="5156110" y="165100"/>
            <a:ext cx="3829050" cy="463867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nb-NO" dirty="0" smtClean="0"/>
              <a:t>Graph / </a:t>
            </a:r>
            <a:r>
              <a:rPr lang="nb-NO" dirty="0" err="1" smtClean="0"/>
              <a:t>Smartart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113036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78688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2400" y="165100"/>
            <a:ext cx="8832760" cy="4638897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154070" y="165723"/>
            <a:ext cx="8831090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56103" y="1335106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189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 + Text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4152900" y="165100"/>
            <a:ext cx="4832260" cy="4638897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4203" y="428161"/>
            <a:ext cx="4093697" cy="857250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35353" y="1594843"/>
            <a:ext cx="4162547" cy="285015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2234-DE0C-F648-8277-10106ADB5BCE}" type="datetimeFigureOut">
              <a:rPr lang="en-US" smtClean="0"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85D78-4187-AD4C-B928-A8579EE9A756}" type="slidenum">
              <a:rPr lang="nb-NO" smtClean="0"/>
              <a:t>‹#›</a:t>
            </a:fld>
            <a:endParaRPr lang="nb-NO"/>
          </a:p>
        </p:txBody>
      </p:sp>
      <p:sp>
        <p:nvSpPr>
          <p:cNvPr id="8" name="Rectangle 7"/>
          <p:cNvSpPr/>
          <p:nvPr userDrawn="1"/>
        </p:nvSpPr>
        <p:spPr>
          <a:xfrm>
            <a:off x="4153814" y="165723"/>
            <a:ext cx="4831346" cy="53559"/>
          </a:xfrm>
          <a:prstGeom prst="rect">
            <a:avLst/>
          </a:prstGeom>
          <a:solidFill>
            <a:srgbClr val="4B4C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52400" y="165100"/>
            <a:ext cx="3829050" cy="4638675"/>
          </a:xfrm>
          <a:solidFill>
            <a:srgbClr val="7E9492"/>
          </a:solidFill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04203" y="1335106"/>
            <a:ext cx="323133" cy="0"/>
          </a:xfrm>
          <a:prstGeom prst="line">
            <a:avLst/>
          </a:prstGeom>
          <a:ln w="63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5057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6103" y="428161"/>
            <a:ext cx="7961846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253" y="1594843"/>
            <a:ext cx="8030696" cy="2850156"/>
          </a:xfrm>
          <a:prstGeom prst="rect">
            <a:avLst/>
          </a:prstGeom>
        </p:spPr>
        <p:txBody>
          <a:bodyPr vert="horz" lIns="91440" tIns="0" rIns="91440" bIns="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32206" y="4866145"/>
            <a:ext cx="1654282" cy="15961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FE912234-DE0C-F648-8277-10106ADB5BCE}" type="datetimeFigureOut">
              <a:rPr lang="en-US" smtClean="0"/>
              <a:pPr/>
              <a:t>10/31/2016</a:t>
            </a:fld>
            <a:endParaRPr lang="nb-N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6488" y="4866145"/>
            <a:ext cx="2895600" cy="15961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51560" y="4866145"/>
            <a:ext cx="2133600" cy="15961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28385D78-4187-AD4C-B928-A8579EE9A756}" type="slidenum">
              <a:rPr lang="nb-NO" smtClean="0"/>
              <a:pPr/>
              <a:t>‹#›</a:t>
            </a:fld>
            <a:endParaRPr lang="nb-NO" dirty="0"/>
          </a:p>
        </p:txBody>
      </p:sp>
      <p:sp>
        <p:nvSpPr>
          <p:cNvPr id="8" name="Date Placeholder 3"/>
          <p:cNvSpPr txBox="1">
            <a:spLocks/>
          </p:cNvSpPr>
          <p:nvPr userDrawn="1"/>
        </p:nvSpPr>
        <p:spPr>
          <a:xfrm>
            <a:off x="154070" y="4809031"/>
            <a:ext cx="1654282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800" kern="1200">
                <a:solidFill>
                  <a:srgbClr val="252525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 smtClean="0">
                <a:solidFill>
                  <a:schemeClr val="tx1"/>
                </a:solidFill>
              </a:rPr>
              <a:t>Høgskolen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i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Sørøst-Norge</a:t>
            </a:r>
            <a:endParaRPr lang="nb-N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827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8" r:id="rId4"/>
    <p:sldLayoutId id="2147483659" r:id="rId5"/>
    <p:sldLayoutId id="2147483660" r:id="rId6"/>
    <p:sldLayoutId id="2147483656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62" r:id="rId13"/>
    <p:sldLayoutId id="2147483661" r:id="rId14"/>
    <p:sldLayoutId id="2147483668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2400" b="1" kern="1200">
          <a:solidFill>
            <a:schemeClr val="tx1"/>
          </a:solidFill>
          <a:latin typeface="Times New Roman"/>
          <a:ea typeface="+mj-ea"/>
          <a:cs typeface="Times New Roman"/>
        </a:defRPr>
      </a:lvl1pPr>
    </p:titleStyle>
    <p:bodyStyle>
      <a:lvl1pPr marL="176213" indent="-176213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Calibri Light"/>
          <a:ea typeface="+mn-ea"/>
          <a:cs typeface="Calibri Light"/>
        </a:defRPr>
      </a:lvl1pPr>
      <a:lvl2pPr marL="452438" indent="-207963" algn="l" defTabSz="45085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Calibri Light"/>
          <a:ea typeface="+mn-ea"/>
          <a:cs typeface="Calibri Light"/>
        </a:defRPr>
      </a:lvl2pPr>
      <a:lvl3pPr marL="627063" indent="-158750" algn="l" defTabSz="627063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Calibri Light"/>
          <a:ea typeface="+mn-ea"/>
          <a:cs typeface="Calibri Light"/>
        </a:defRPr>
      </a:lvl3pPr>
      <a:lvl4pPr marL="804863" indent="-161925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Calibri Light"/>
          <a:ea typeface="+mn-ea"/>
          <a:cs typeface="Calibri Light"/>
        </a:defRPr>
      </a:lvl4pPr>
      <a:lvl5pPr marL="987425" indent="-174625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alibri Light"/>
          <a:ea typeface="+mn-ea"/>
          <a:cs typeface="Calibri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offset_comp_290614.jpg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Picture 5" descr="HSN_logo_rgb_neg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2684" y="1511300"/>
            <a:ext cx="5590032" cy="1981200"/>
          </a:xfrm>
          <a:prstGeom prst="rect">
            <a:avLst/>
          </a:prstGeom>
        </p:spPr>
      </p:pic>
      <p:pic>
        <p:nvPicPr>
          <p:cNvPr id="4" name="Picture 3" descr="CMonster-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748" y="1117600"/>
            <a:ext cx="1007266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668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altLang="nb-NO" sz="4000" dirty="0">
                <a:solidFill>
                  <a:srgbClr val="000000"/>
                </a:solidFill>
                <a:latin typeface="Times New Roman" panose="02020603050405020304" pitchFamily="18" charset="0"/>
                <a:cs typeface="+mj-cs"/>
              </a:rPr>
              <a:t>Elementer i tjenestetilbudet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Kjernetjenesten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Primærtjenester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Sekundærtjenester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Tilgjengelighet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Interaksjon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Kundedeltakelse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61420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altLang="nb-NO" sz="4000" dirty="0" smtClean="0">
                <a:solidFill>
                  <a:srgbClr val="000000"/>
                </a:solidFill>
                <a:latin typeface="Times New Roman" panose="02020603050405020304" pitchFamily="18" charset="0"/>
                <a:cs typeface="+mj-cs"/>
              </a:rPr>
              <a:t>Strategier for tjenestemarkedsføring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Differensiere pakken av tjenester</a:t>
            </a:r>
          </a:p>
          <a:p>
            <a:pPr marL="742950" lvl="1" indent="-285750" defTabSz="914400" eaLnBrk="0" fontAlgn="base" hangingPunct="0">
              <a:spcAft>
                <a:spcPct val="0"/>
              </a:spcAft>
              <a:buSzPct val="100000"/>
              <a:buFontTx/>
              <a:buChar char="–"/>
            </a:pPr>
            <a:r>
              <a:rPr lang="nb-NO" altLang="nb-NO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Jf. Primærtjenester og sekundærtjenester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Bestemme kvalitetsnivået på tjenestene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Optimalisere forholdet mellom tjenesteytelse og kostnader:  Produktivitet</a:t>
            </a:r>
          </a:p>
          <a:p>
            <a:endParaRPr lang="nb-NO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93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4000" dirty="0" smtClean="0"/>
              <a:t>Tjenester, kvalitet og service</a:t>
            </a:r>
            <a:endParaRPr lang="nb-NO" sz="4000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b-NO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319" y="1285411"/>
            <a:ext cx="6081713" cy="357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516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1" descr="Figur 14.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479" y="69801"/>
            <a:ext cx="8711862" cy="4760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855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altLang="nb-NO" sz="4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Produktstøttetjenester</a:t>
            </a:r>
            <a:endParaRPr lang="nb-N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Hva er viktigst for kundene  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Rekkefølge</a:t>
            </a:r>
          </a:p>
          <a:p>
            <a:pPr marL="742950" lvl="1" indent="-285750" defTabSz="914400" eaLnBrk="0" fontAlgn="base" hangingPunct="0">
              <a:spcAft>
                <a:spcPct val="0"/>
              </a:spcAft>
              <a:buSzPct val="100000"/>
              <a:buFontTx/>
              <a:buChar char="–"/>
            </a:pPr>
            <a:r>
              <a:rPr lang="nb-NO" altLang="nb-NO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Tjenester før salg</a:t>
            </a:r>
          </a:p>
          <a:p>
            <a:pPr marL="742950" lvl="1" indent="-285750" defTabSz="914400" eaLnBrk="0" fontAlgn="base" hangingPunct="0">
              <a:spcAft>
                <a:spcPct val="0"/>
              </a:spcAft>
              <a:buSzPct val="100000"/>
              <a:buFontTx/>
              <a:buChar char="–"/>
            </a:pPr>
            <a:r>
              <a:rPr lang="nb-NO" altLang="nb-NO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Tjenester etter salg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Differensieringsmulighet - konkurransefortrinn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Lønnsomhet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286532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altLang="nb-NO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Eksempel på tjenestemarkedsføring i praksis,</a:t>
            </a:r>
            <a:br>
              <a:rPr lang="nb-NO" altLang="nb-NO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nb-NO" altLang="nb-NO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budskap og posisjonering</a:t>
            </a:r>
            <a:endParaRPr lang="nb-N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49301" y="1396031"/>
            <a:ext cx="7538565" cy="3455175"/>
          </a:xfrm>
        </p:spPr>
      </p:pic>
    </p:spTree>
    <p:extLst>
      <p:ext uri="{BB962C8B-B14F-4D97-AF65-F5344CB8AC3E}">
        <p14:creationId xmlns:p14="http://schemas.microsoft.com/office/powerpoint/2010/main" val="146761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b-NO" sz="3200" dirty="0" err="1" smtClean="0"/>
              <a:t>Kotler</a:t>
            </a:r>
            <a:r>
              <a:rPr lang="nb-NO" sz="3200" dirty="0" smtClean="0"/>
              <a:t> </a:t>
            </a:r>
            <a:r>
              <a:rPr lang="nb-NO" sz="3200" dirty="0" err="1" smtClean="0"/>
              <a:t>kap</a:t>
            </a:r>
            <a:r>
              <a:rPr lang="nb-NO" sz="3200" dirty="0" smtClean="0"/>
              <a:t> 14 Tjenestemarkedsføring</a:t>
            </a:r>
            <a:endParaRPr lang="nb-NO" sz="3200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 dirty="0"/>
          </a:p>
        </p:txBody>
      </p:sp>
      <p:pic>
        <p:nvPicPr>
          <p:cNvPr id="10" name="Picture Placeholder 9" descr="offset_234400.jpg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5" name="Picture 4" descr="DMonster-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850" y="2609850"/>
            <a:ext cx="15367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87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89384" y="1802023"/>
            <a:ext cx="8030696" cy="2850156"/>
          </a:xfrm>
        </p:spPr>
        <p:txBody>
          <a:bodyPr/>
          <a:lstStyle/>
          <a:p>
            <a:pPr marL="342900" indent="-342900" defTabSz="914400" eaLnBrk="0" fontAlgn="base" hangingPunct="0">
              <a:lnSpc>
                <a:spcPct val="90000"/>
              </a:lnSpc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Tjenestefravær (Reint fysisk produkt)</a:t>
            </a:r>
          </a:p>
          <a:p>
            <a:pPr marL="342900" lvl="0" indent="-342900" defTabSz="914400" eaLnBrk="0" fontAlgn="base" hangingPunct="0">
              <a:lnSpc>
                <a:spcPct val="90000"/>
              </a:lnSpc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2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Fysiske </a:t>
            </a:r>
            <a:r>
              <a:rPr lang="nb-NO" altLang="nb-NO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produkter med serviceytelse(-r)</a:t>
            </a:r>
          </a:p>
          <a:p>
            <a:pPr marL="342900" lvl="0" indent="-342900" defTabSz="914400" eaLnBrk="0" fontAlgn="base" hangingPunct="0">
              <a:lnSpc>
                <a:spcPct val="90000"/>
              </a:lnSpc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2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Mellomting/Hybrid</a:t>
            </a:r>
            <a:endParaRPr lang="nb-NO" altLang="nb-NO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defTabSz="914400" eaLnBrk="0" fontAlgn="base" hangingPunct="0">
              <a:lnSpc>
                <a:spcPct val="90000"/>
              </a:lnSpc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Tjenesten det sentrale, fysiske produkter er bi-ting</a:t>
            </a:r>
          </a:p>
          <a:p>
            <a:pPr marL="342900" lvl="0" indent="-342900" defTabSz="914400" eaLnBrk="0" fontAlgn="base" hangingPunct="0">
              <a:lnSpc>
                <a:spcPct val="90000"/>
              </a:lnSpc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Rein tjeneste</a:t>
            </a:r>
          </a:p>
          <a:p>
            <a:endParaRPr lang="nb-NO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37441" y="343567"/>
            <a:ext cx="7961846" cy="857250"/>
          </a:xfrm>
        </p:spPr>
        <p:txBody>
          <a:bodyPr>
            <a:normAutofit/>
          </a:bodyPr>
          <a:lstStyle/>
          <a:p>
            <a:r>
              <a:rPr lang="nb-NO" altLang="nb-NO" sz="4000" dirty="0" smtClean="0">
                <a:latin typeface="Times New Roman" panose="02020603050405020304" pitchFamily="18" charset="0"/>
              </a:rPr>
              <a:t>Tjenestekategorier</a:t>
            </a:r>
            <a:r>
              <a:rPr lang="nb-NO" sz="4000" dirty="0" smtClean="0"/>
              <a:t> </a:t>
            </a:r>
            <a:endParaRPr lang="nb-NO" sz="4000" dirty="0"/>
          </a:p>
        </p:txBody>
      </p:sp>
      <p:sp>
        <p:nvSpPr>
          <p:cNvPr id="7" name="AutoShape 8"/>
          <p:cNvSpPr>
            <a:spLocks noChangeArrowheads="1"/>
          </p:cNvSpPr>
          <p:nvPr/>
        </p:nvSpPr>
        <p:spPr bwMode="auto">
          <a:xfrm>
            <a:off x="6894282" y="699090"/>
            <a:ext cx="1655763" cy="792163"/>
          </a:xfrm>
          <a:prstGeom prst="wedgeRoundRectCallout">
            <a:avLst>
              <a:gd name="adj1" fmla="val -101291"/>
              <a:gd name="adj2" fmla="val 101660"/>
              <a:gd name="adj3" fmla="val 16667"/>
            </a:avLst>
          </a:prstGeom>
          <a:solidFill>
            <a:srgbClr val="C6F3FE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nb-NO" altLang="nb-NO" sz="1600" dirty="0"/>
              <a:t>Tannkrem, salt, såpe osv.</a:t>
            </a:r>
          </a:p>
        </p:txBody>
      </p:sp>
      <p:sp>
        <p:nvSpPr>
          <p:cNvPr id="8" name="AutoShape 9"/>
          <p:cNvSpPr>
            <a:spLocks noChangeArrowheads="1"/>
          </p:cNvSpPr>
          <p:nvPr/>
        </p:nvSpPr>
        <p:spPr bwMode="auto">
          <a:xfrm>
            <a:off x="6832915" y="2523834"/>
            <a:ext cx="2232025" cy="358775"/>
          </a:xfrm>
          <a:prstGeom prst="wedgeRoundRectCallout">
            <a:avLst>
              <a:gd name="adj1" fmla="val -147494"/>
              <a:gd name="adj2" fmla="val -41197"/>
              <a:gd name="adj3" fmla="val 16667"/>
            </a:avLst>
          </a:prstGeom>
          <a:solidFill>
            <a:srgbClr val="CEE1EA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nb-NO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</a:rPr>
              <a:t>Biler og datamaskiner</a:t>
            </a:r>
          </a:p>
        </p:txBody>
      </p:sp>
      <p:sp>
        <p:nvSpPr>
          <p:cNvPr id="9" name="AutoShape 10"/>
          <p:cNvSpPr>
            <a:spLocks noChangeArrowheads="1"/>
          </p:cNvSpPr>
          <p:nvPr/>
        </p:nvSpPr>
        <p:spPr bwMode="auto">
          <a:xfrm>
            <a:off x="6011863" y="4365625"/>
            <a:ext cx="2736850" cy="576263"/>
          </a:xfrm>
          <a:prstGeom prst="wedgeRoundRectCallout">
            <a:avLst>
              <a:gd name="adj1" fmla="val -35432"/>
              <a:gd name="adj2" fmla="val -191986"/>
              <a:gd name="adj3" fmla="val 16667"/>
            </a:avLst>
          </a:prstGeom>
          <a:solidFill>
            <a:srgbClr val="CEE1EA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nb-NO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</a:rPr>
              <a:t>Transport for eksempel flyreiser</a:t>
            </a:r>
          </a:p>
        </p:txBody>
      </p:sp>
      <p:sp>
        <p:nvSpPr>
          <p:cNvPr id="10" name="AutoShape 11"/>
          <p:cNvSpPr>
            <a:spLocks noChangeArrowheads="1"/>
          </p:cNvSpPr>
          <p:nvPr/>
        </p:nvSpPr>
        <p:spPr bwMode="auto">
          <a:xfrm>
            <a:off x="3206811" y="4140502"/>
            <a:ext cx="2376487" cy="863600"/>
          </a:xfrm>
          <a:prstGeom prst="wedgeRoundRectCallout">
            <a:avLst>
              <a:gd name="adj1" fmla="val -92998"/>
              <a:gd name="adj2" fmla="val -65227"/>
              <a:gd name="adj3" fmla="val 16667"/>
            </a:avLst>
          </a:prstGeom>
          <a:solidFill>
            <a:srgbClr val="CEE1EA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nb-NO" altLang="nb-NO" sz="1600" dirty="0"/>
              <a:t>Advokattjenester, barnevakt, kostveiledning osv.</a:t>
            </a:r>
          </a:p>
        </p:txBody>
      </p:sp>
    </p:spTree>
    <p:extLst>
      <p:ext uri="{BB962C8B-B14F-4D97-AF65-F5344CB8AC3E}">
        <p14:creationId xmlns:p14="http://schemas.microsoft.com/office/powerpoint/2010/main" val="173542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  <p:pic>
        <p:nvPicPr>
          <p:cNvPr id="4" name="Bilde 1" descr="Figur 14.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376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4625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altLang="nb-NO" sz="4000" dirty="0">
                <a:solidFill>
                  <a:srgbClr val="000000"/>
                </a:solidFill>
                <a:latin typeface="Times New Roman" panose="02020603050405020304" pitchFamily="18" charset="0"/>
                <a:cs typeface="+mj-cs"/>
              </a:rPr>
              <a:t>Vi definerer en tjeneste slik: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87253" y="1877661"/>
            <a:ext cx="8030696" cy="2567338"/>
          </a:xfrm>
        </p:spPr>
        <p:txBody>
          <a:bodyPr/>
          <a:lstStyle/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+mn-cs"/>
              </a:rPr>
              <a:t>En tjeneste  er enhver handling eller ytelse, som en part kan tilby en annen part, og som for en stor del er immateriell og ikke fører til at noen eier noe.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800645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656103" y="532863"/>
            <a:ext cx="7961846" cy="688663"/>
          </a:xfrm>
        </p:spPr>
        <p:txBody>
          <a:bodyPr>
            <a:normAutofit/>
          </a:bodyPr>
          <a:lstStyle/>
          <a:p>
            <a:r>
              <a:rPr lang="nb-NO" altLang="nb-NO" sz="2800" dirty="0">
                <a:latin typeface="Times New Roman" panose="02020603050405020304" pitchFamily="18" charset="0"/>
              </a:rPr>
              <a:t>Karakteristiske trekk ved tjenester</a:t>
            </a:r>
            <a:endParaRPr lang="nb-NO" sz="2800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97247" y="1382782"/>
            <a:ext cx="3461236" cy="3118770"/>
          </a:xfrm>
        </p:spPr>
        <p:txBody>
          <a:bodyPr>
            <a:normAutofit fontScale="62500" lnSpcReduction="20000"/>
          </a:bodyPr>
          <a:lstStyle/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2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Produkter</a:t>
            </a:r>
          </a:p>
          <a:p>
            <a:pPr marL="742950" lvl="1" indent="-285750" defTabSz="914400" eaLnBrk="0" fontAlgn="base" hangingPunct="0">
              <a:spcAft>
                <a:spcPct val="0"/>
              </a:spcAft>
              <a:buSzPct val="100000"/>
              <a:buFontTx/>
              <a:buChar char="–"/>
            </a:pPr>
            <a:r>
              <a:rPr lang="nb-NO" altLang="nb-NO" sz="2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Materielle</a:t>
            </a:r>
          </a:p>
          <a:p>
            <a:pPr marL="742950" lvl="1" indent="-285750" defTabSz="914400" eaLnBrk="0" fontAlgn="base" hangingPunct="0">
              <a:spcAft>
                <a:spcPct val="0"/>
              </a:spcAft>
              <a:buSzPct val="100000"/>
              <a:buFontTx/>
              <a:buChar char="–"/>
            </a:pPr>
            <a:r>
              <a:rPr lang="nb-NO" altLang="nb-NO" sz="2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Homogene</a:t>
            </a:r>
          </a:p>
          <a:p>
            <a:pPr marL="742950" lvl="1" indent="-285750" defTabSz="914400" eaLnBrk="0" fontAlgn="base" hangingPunct="0">
              <a:spcAft>
                <a:spcPct val="0"/>
              </a:spcAft>
              <a:buSzPct val="100000"/>
              <a:buFontTx/>
              <a:buChar char="–"/>
            </a:pPr>
            <a:r>
              <a:rPr lang="nb-NO" altLang="nb-NO" sz="2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Produksjon og distribusjon skjer atskilt fra konsumering</a:t>
            </a:r>
          </a:p>
          <a:p>
            <a:pPr marL="742950" lvl="1" indent="-285750" defTabSz="914400" eaLnBrk="0" fontAlgn="base" hangingPunct="0">
              <a:spcAft>
                <a:spcPct val="0"/>
              </a:spcAft>
              <a:buSzPct val="100000"/>
              <a:buFontTx/>
              <a:buChar char="–"/>
            </a:pPr>
            <a:r>
              <a:rPr lang="nb-NO" altLang="nb-NO" sz="2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”Ting”</a:t>
            </a:r>
          </a:p>
          <a:p>
            <a:pPr marL="742950" lvl="1" indent="-285750" defTabSz="914400" eaLnBrk="0" fontAlgn="base" hangingPunct="0">
              <a:spcAft>
                <a:spcPct val="0"/>
              </a:spcAft>
              <a:buSzPct val="100000"/>
              <a:buFontTx/>
              <a:buChar char="–"/>
            </a:pPr>
            <a:r>
              <a:rPr lang="nb-NO" altLang="nb-NO" sz="2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Kjerneverdi produseres i en fabrikk</a:t>
            </a:r>
          </a:p>
          <a:p>
            <a:pPr marL="742950" lvl="1" indent="-285750" defTabSz="914400" eaLnBrk="0" fontAlgn="base" hangingPunct="0">
              <a:spcAft>
                <a:spcPct val="0"/>
              </a:spcAft>
              <a:buSzPct val="100000"/>
              <a:buFontTx/>
              <a:buChar char="–"/>
            </a:pPr>
            <a:r>
              <a:rPr lang="nb-NO" altLang="nb-NO" sz="2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Kunden deltar ikke i produksjonsprosessen</a:t>
            </a:r>
          </a:p>
          <a:p>
            <a:pPr marL="742950" lvl="1" indent="-285750" defTabSz="914400" eaLnBrk="0" fontAlgn="base" hangingPunct="0">
              <a:spcAft>
                <a:spcPct val="0"/>
              </a:spcAft>
              <a:buSzPct val="100000"/>
              <a:buFontTx/>
              <a:buChar char="–"/>
            </a:pPr>
            <a:r>
              <a:rPr lang="nb-NO" altLang="nb-NO" sz="2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Kan lagres</a:t>
            </a:r>
          </a:p>
          <a:p>
            <a:pPr marL="742950" lvl="1" indent="-285750" defTabSz="914400" eaLnBrk="0" fontAlgn="base" hangingPunct="0">
              <a:spcAft>
                <a:spcPct val="0"/>
              </a:spcAft>
              <a:buSzPct val="100000"/>
              <a:buFontTx/>
              <a:buChar char="–"/>
            </a:pPr>
            <a:r>
              <a:rPr lang="nb-NO" altLang="nb-NO" sz="2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Overføring av eierskap</a:t>
            </a:r>
          </a:p>
          <a:p>
            <a:endParaRPr lang="nb-NO" dirty="0"/>
          </a:p>
        </p:txBody>
      </p:sp>
      <p:sp>
        <p:nvSpPr>
          <p:cNvPr id="4" name="Rektangel 3"/>
          <p:cNvSpPr/>
          <p:nvPr/>
        </p:nvSpPr>
        <p:spPr>
          <a:xfrm>
            <a:off x="3936806" y="1319249"/>
            <a:ext cx="4927987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altLang="nb-NO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Tjenester</a:t>
            </a:r>
          </a:p>
          <a:p>
            <a:pPr lvl="1"/>
            <a:r>
              <a:rPr lang="nb-NO" altLang="nb-NO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Immaterielle</a:t>
            </a:r>
          </a:p>
          <a:p>
            <a:pPr lvl="1"/>
            <a:r>
              <a:rPr lang="nb-NO" altLang="nb-NO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Heterogene</a:t>
            </a:r>
          </a:p>
          <a:p>
            <a:pPr lvl="1"/>
            <a:r>
              <a:rPr lang="nb-NO" altLang="nb-NO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Produksjon, distribusjon og konsumering skjer samtidig</a:t>
            </a:r>
          </a:p>
          <a:p>
            <a:pPr lvl="1"/>
            <a:r>
              <a:rPr lang="nb-NO" altLang="nb-NO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Aktivitet eller prosess</a:t>
            </a:r>
          </a:p>
          <a:p>
            <a:pPr lvl="1"/>
            <a:r>
              <a:rPr lang="nb-NO" altLang="nb-NO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Kjerneverdi produseres i interaksjon:   kjøper og selger</a:t>
            </a:r>
          </a:p>
          <a:p>
            <a:pPr lvl="1"/>
            <a:r>
              <a:rPr lang="nb-NO" altLang="nb-NO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Kunden deltar i produksjonen av tjenesten</a:t>
            </a:r>
          </a:p>
          <a:p>
            <a:pPr lvl="1"/>
            <a:r>
              <a:rPr lang="nb-NO" altLang="nb-NO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Kan ikke lagres</a:t>
            </a:r>
          </a:p>
          <a:p>
            <a:pPr lvl="1"/>
            <a:r>
              <a:rPr lang="nb-NO" altLang="nb-NO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Ingen overføring av eierskap</a:t>
            </a:r>
          </a:p>
        </p:txBody>
      </p:sp>
    </p:spTree>
    <p:extLst>
      <p:ext uri="{BB962C8B-B14F-4D97-AF65-F5344CB8AC3E}">
        <p14:creationId xmlns:p14="http://schemas.microsoft.com/office/powerpoint/2010/main" val="3718193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3200" dirty="0" smtClean="0"/>
              <a:t>Endringer i omgivelsesfaktorene</a:t>
            </a:r>
            <a:endParaRPr lang="nb-NO" sz="3200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b-NO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Kundene</a:t>
            </a:r>
          </a:p>
          <a:p>
            <a:pPr lvl="1"/>
            <a:r>
              <a:rPr lang="nb-NO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Økt makt</a:t>
            </a:r>
          </a:p>
          <a:p>
            <a:pPr lvl="1"/>
            <a:r>
              <a:rPr lang="nb-NO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Medprodusenter</a:t>
            </a:r>
          </a:p>
          <a:p>
            <a:pPr lvl="1"/>
            <a:r>
              <a:rPr lang="nb-NO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Tilfredshet: hos kunder og medarbeidere</a:t>
            </a:r>
            <a:endParaRPr lang="nb-NO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0583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656103" y="428161"/>
            <a:ext cx="7961846" cy="625842"/>
          </a:xfrm>
        </p:spPr>
        <p:txBody>
          <a:bodyPr>
            <a:normAutofit/>
          </a:bodyPr>
          <a:lstStyle/>
          <a:p>
            <a:r>
              <a:rPr lang="nb-NO" altLang="nb-NO" sz="3600" dirty="0">
                <a:latin typeface="Times New Roman" panose="02020603050405020304" pitchFamily="18" charset="0"/>
              </a:rPr>
              <a:t>Strategiske fallgruver</a:t>
            </a:r>
            <a:endParaRPr lang="nb-NO" sz="3600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704" y="962521"/>
            <a:ext cx="5040313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45468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altLang="nb-NO" sz="4000" dirty="0">
                <a:solidFill>
                  <a:srgbClr val="000000"/>
                </a:solidFill>
                <a:latin typeface="Times New Roman" panose="02020603050405020304" pitchFamily="18" charset="0"/>
                <a:cs typeface="+mj-cs"/>
              </a:rPr>
              <a:t>Hovedelementer i tjenestemarkedsføring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1594843"/>
            <a:ext cx="4516159" cy="2850156"/>
          </a:xfrm>
        </p:spPr>
        <p:txBody>
          <a:bodyPr>
            <a:normAutofit fontScale="92500"/>
          </a:bodyPr>
          <a:lstStyle/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 markedsføring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Interaktiv markedsføring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FontTx/>
              <a:buChar char="•"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Ekstern markedsføring</a:t>
            </a:r>
          </a:p>
          <a:p>
            <a:pPr marL="342900" lvl="0" indent="-342900" defTabSz="914400" eaLnBrk="0" fontAlgn="base" hangingPunct="0">
              <a:spcAft>
                <a:spcPct val="0"/>
              </a:spcAft>
              <a:buSzPct val="100000"/>
              <a:buNone/>
            </a:pPr>
            <a:r>
              <a:rPr lang="nb-NO" altLang="nb-NO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nb-NO" altLang="nb-NO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Jf. Fig. 14.3 i boka</a:t>
            </a:r>
          </a:p>
          <a:p>
            <a:endParaRPr lang="nb-NO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70927">
            <a:off x="4687490" y="1616580"/>
            <a:ext cx="3746500" cy="2759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0720344"/>
      </p:ext>
    </p:extLst>
  </p:cSld>
  <p:clrMapOvr>
    <a:masterClrMapping/>
  </p:clrMapOvr>
</p:sld>
</file>

<file path=ppt/theme/theme1.xml><?xml version="1.0" encoding="utf-8"?>
<a:theme xmlns:a="http://schemas.openxmlformats.org/drawingml/2006/main" name="HSN Bokmål">
  <a:themeElements>
    <a:clrScheme name="Custom 39">
      <a:dk1>
        <a:srgbClr val="252525"/>
      </a:dk1>
      <a:lt1>
        <a:sysClr val="window" lastClr="FFFFFF"/>
      </a:lt1>
      <a:dk2>
        <a:srgbClr val="7E9492"/>
      </a:dk2>
      <a:lt2>
        <a:srgbClr val="D6E0E3"/>
      </a:lt2>
      <a:accent1>
        <a:srgbClr val="4B4CAD"/>
      </a:accent1>
      <a:accent2>
        <a:srgbClr val="3BAFA2"/>
      </a:accent2>
      <a:accent3>
        <a:srgbClr val="00978A"/>
      </a:accent3>
      <a:accent4>
        <a:srgbClr val="FFD240"/>
      </a:accent4>
      <a:accent5>
        <a:srgbClr val="D64349"/>
      </a:accent5>
      <a:accent6>
        <a:srgbClr val="27B2D0"/>
      </a:accent6>
      <a:hlink>
        <a:srgbClr val="005B9A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owerpointmal - kort" id="{7D1D20C5-6BFA-48F3-8A1D-D77F2F91790B}" vid="{D5979A9F-98C0-4C7C-98FD-1335ABF5937F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Powerpointmal -NO</Template>
  <TotalTime>452</TotalTime>
  <Words>264</Words>
  <Application>Microsoft Office PowerPoint</Application>
  <PresentationFormat>Skjermfremvisning (16:9)</PresentationFormat>
  <Paragraphs>79</Paragraphs>
  <Slides>15</Slides>
  <Notes>15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HSN Bokmål</vt:lpstr>
      <vt:lpstr>PowerPoint-presentasjon</vt:lpstr>
      <vt:lpstr>Kotler kap 14 Tjenestemarkedsføring</vt:lpstr>
      <vt:lpstr>Tjenestekategorier </vt:lpstr>
      <vt:lpstr>PowerPoint-presentasjon</vt:lpstr>
      <vt:lpstr>Vi definerer en tjeneste slik:</vt:lpstr>
      <vt:lpstr>Karakteristiske trekk ved tjenester</vt:lpstr>
      <vt:lpstr>Endringer i omgivelsesfaktorene</vt:lpstr>
      <vt:lpstr>Strategiske fallgruver</vt:lpstr>
      <vt:lpstr>Hovedelementer i tjenestemarkedsføring</vt:lpstr>
      <vt:lpstr>Elementer i tjenestetilbudet</vt:lpstr>
      <vt:lpstr>Strategier for tjenestemarkedsføring</vt:lpstr>
      <vt:lpstr>Tjenester, kvalitet og service</vt:lpstr>
      <vt:lpstr>PowerPoint-presentasjon</vt:lpstr>
      <vt:lpstr>Produktstøttetjenester</vt:lpstr>
      <vt:lpstr>Eksempel på tjenestemarkedsføring i praksis, budskap og posisjonering</vt:lpstr>
    </vt:vector>
  </TitlesOfParts>
  <Company>HBV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Per Oddvar Marheim Isaksen</dc:creator>
  <cp:lastModifiedBy>Per Oddvar Marheim Isaksen</cp:lastModifiedBy>
  <cp:revision>8</cp:revision>
  <cp:lastPrinted>2016-10-31T08:38:27Z</cp:lastPrinted>
  <dcterms:created xsi:type="dcterms:W3CDTF">2016-10-28T13:24:01Z</dcterms:created>
  <dcterms:modified xsi:type="dcterms:W3CDTF">2016-10-31T14:59:01Z</dcterms:modified>
</cp:coreProperties>
</file>

<file path=docProps/thumbnail.jpeg>
</file>